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3" r:id="rId6"/>
    <p:sldId id="267" r:id="rId7"/>
    <p:sldId id="260" r:id="rId8"/>
    <p:sldId id="259" r:id="rId9"/>
    <p:sldId id="273" r:id="rId10"/>
    <p:sldId id="274" r:id="rId11"/>
    <p:sldId id="275" r:id="rId12"/>
    <p:sldId id="276" r:id="rId13"/>
    <p:sldId id="27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03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B8C8F-7010-EB49-6CC8-FCD23E7B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19FEE-1C94-4A69-9B36-A74B8E0A0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33FA6-F8AB-7EFA-2E4B-60B0D9FB7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4887F-769B-CF8B-D1C6-D23ABAE847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5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7178-2E45-6ED5-35CC-B050D71B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BD909-A33C-AAA0-918D-7F0D7CF56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8F408-1F22-934B-9889-0F90EE76B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833A8-9507-CCA9-FDF4-D363DC70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4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B0B-543E-1844-7DC3-425E5FF6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63D63-96F7-9834-8280-0465AA84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3D7F8-9F83-7A1B-13C9-1F84971D1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C69E-C109-4B68-F322-8E3B3D84B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65F88-C1CF-A1D3-F5EC-CEEF4C17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EB09-3E46-7F3D-315C-9FEC59E54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974F5-DF0F-5DDB-5F99-86090DE62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E8EB-B92C-DA87-3242-E2B32B74C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7159" y="298311"/>
            <a:ext cx="13609320" cy="775942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2399" y="88082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5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Mini-Project Ideas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90323" y="5767507"/>
            <a:ext cx="2139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5755958"/>
            <a:ext cx="310729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5FC4C-FF05-0283-E904-511311D861DF}"/>
              </a:ext>
            </a:extLst>
          </p:cNvPr>
          <p:cNvSpPr txBox="1"/>
          <p:nvPr/>
        </p:nvSpPr>
        <p:spPr>
          <a:xfrm>
            <a:off x="5996940" y="1983046"/>
            <a:ext cx="694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Exploring Possibilities: Mini Project Ideas for Building Practical Experience"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E014-7ECA-275F-A92C-3802881A3BA7}"/>
              </a:ext>
            </a:extLst>
          </p:cNvPr>
          <p:cNvSpPr txBox="1"/>
          <p:nvPr/>
        </p:nvSpPr>
        <p:spPr>
          <a:xfrm>
            <a:off x="10149840" y="3649444"/>
            <a:ext cx="319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Guided by :- 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Prof Ms. M .P. Chaudhary mam</a:t>
            </a:r>
            <a:endParaRPr lang="en-US" sz="2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36D7A-358C-C773-CFC9-1D4ABA580D72}"/>
              </a:ext>
            </a:extLst>
          </p:cNvPr>
          <p:cNvSpPr txBox="1"/>
          <p:nvPr/>
        </p:nvSpPr>
        <p:spPr>
          <a:xfrm>
            <a:off x="5952886" y="4919128"/>
            <a:ext cx="2820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Presented by :-</a:t>
            </a:r>
          </a:p>
          <a:p>
            <a:r>
              <a:rPr lang="en-US" sz="2000" dirty="0">
                <a:solidFill>
                  <a:srgbClr val="272525"/>
                </a:solidFill>
              </a:rPr>
              <a:t>Sonali Kotlapure</a:t>
            </a:r>
          </a:p>
          <a:p>
            <a:r>
              <a:rPr lang="en-US" sz="2000" dirty="0">
                <a:solidFill>
                  <a:srgbClr val="272525"/>
                </a:solidFill>
              </a:rPr>
              <a:t>G</a:t>
            </a:r>
            <a:r>
              <a:rPr lang="en-US" sz="2000" i="0" u="none" strike="noStrike" dirty="0">
                <a:solidFill>
                  <a:srgbClr val="272525"/>
                </a:solidFill>
                <a:effectLst/>
              </a:rPr>
              <a:t>ayatri </a:t>
            </a:r>
            <a:r>
              <a:rPr lang="en-US" sz="2000" i="0" u="none" strike="noStrike" dirty="0" err="1">
                <a:solidFill>
                  <a:srgbClr val="272525"/>
                </a:solidFill>
                <a:effectLst/>
              </a:rPr>
              <a:t>Suryawanshi</a:t>
            </a:r>
            <a:endParaRPr lang="en-US" sz="2000" i="0" u="none" strike="noStrike" dirty="0">
              <a:solidFill>
                <a:srgbClr val="272525"/>
              </a:solidFill>
              <a:effectLst/>
            </a:endParaRPr>
          </a:p>
          <a:p>
            <a:r>
              <a:rPr lang="en-US" sz="2000" i="0" u="none" strike="noStrike" dirty="0">
                <a:solidFill>
                  <a:srgbClr val="272525"/>
                </a:solidFill>
                <a:effectLst/>
              </a:rPr>
              <a:t>Sakshi </a:t>
            </a:r>
            <a:r>
              <a:rPr lang="en-US" sz="2000" i="0" u="none" strike="noStrike" dirty="0" err="1">
                <a:solidFill>
                  <a:srgbClr val="272525"/>
                </a:solidFill>
                <a:effectLst/>
              </a:rPr>
              <a:t>Rithe</a:t>
            </a:r>
            <a:endParaRPr lang="en-US" sz="2000" i="0" u="none" strike="noStrike" dirty="0">
              <a:solidFill>
                <a:srgbClr val="272525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2EAE-4DD6-B132-089B-2AF715B0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3FEDB1-9B56-EB2B-093B-D7B89D18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21E6ACF-2734-044A-49EC-918BF43089F5}"/>
              </a:ext>
            </a:extLst>
          </p:cNvPr>
          <p:cNvSpPr/>
          <p:nvPr/>
        </p:nvSpPr>
        <p:spPr>
          <a:xfrm>
            <a:off x="137161" y="177377"/>
            <a:ext cx="14295120" cy="805222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C7B69C3-D916-A20A-C48E-A37D4BFEC99A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Problem Statement 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135FDD1-487B-F682-3977-D1F9B45627BC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F5933AB-F09D-43E3-97EF-73657F248E2A}"/>
              </a:ext>
            </a:extLst>
          </p:cNvPr>
          <p:cNvSpPr/>
          <p:nvPr/>
        </p:nvSpPr>
        <p:spPr>
          <a:xfrm>
            <a:off x="2433644" y="3174803"/>
            <a:ext cx="4436045" cy="1580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rgbClr val="272525"/>
                </a:solidFill>
                <a:effectLst/>
                <a:cs typeface="Times New Roman" panose="02020603050405020304" pitchFamily="18" charset="0"/>
              </a:rPr>
              <a:t>To develop a machine learning model that accurately predicts the availability of street parking spots in a given area at a specific time.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br>
              <a:rPr lang="en-US" dirty="0">
                <a:cs typeface="Times New Roman" panose="02020603050405020304" pitchFamily="18" charset="0"/>
              </a:rPr>
            </a:b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11665ED-73FE-5F02-067E-110C4C94FB96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6FB9810-C267-8045-60DD-549E46E2CF94}"/>
              </a:ext>
            </a:extLst>
          </p:cNvPr>
          <p:cNvSpPr/>
          <p:nvPr/>
        </p:nvSpPr>
        <p:spPr>
          <a:xfrm>
            <a:off x="7899580" y="3174803"/>
            <a:ext cx="4916168" cy="2155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rgbClr val="272525"/>
                </a:solidFill>
                <a:effectLst/>
              </a:rPr>
              <a:t>To provide a solution that helps reduce traffic congestion, save time, and improve urban mobility for residents and visitors</a:t>
            </a:r>
            <a:endParaRPr lang="en-US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1FF30C1-2813-D546-FEFE-26E06771FF70}"/>
              </a:ext>
            </a:extLst>
          </p:cNvPr>
          <p:cNvSpPr/>
          <p:nvPr/>
        </p:nvSpPr>
        <p:spPr>
          <a:xfrm>
            <a:off x="1893027" y="1672908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C02B644-1953-32EE-03EA-A1AFA8968EC8}"/>
              </a:ext>
            </a:extLst>
          </p:cNvPr>
          <p:cNvSpPr/>
          <p:nvPr/>
        </p:nvSpPr>
        <p:spPr>
          <a:xfrm>
            <a:off x="7760712" y="1662652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7420A-8B16-B29C-3E00-6C88402BA199}"/>
              </a:ext>
            </a:extLst>
          </p:cNvPr>
          <p:cNvSpPr txBox="1"/>
          <p:nvPr/>
        </p:nvSpPr>
        <p:spPr>
          <a:xfrm>
            <a:off x="1904100" y="5991348"/>
            <a:ext cx="3313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182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0EDA3-F3E1-FDBB-8812-9AD817FE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6582415-EC93-9242-6DEA-4B197830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E3DB7D8-6CAD-FEA1-6A09-6886952D6794}"/>
              </a:ext>
            </a:extLst>
          </p:cNvPr>
          <p:cNvSpPr/>
          <p:nvPr/>
        </p:nvSpPr>
        <p:spPr>
          <a:xfrm>
            <a:off x="137161" y="177377"/>
            <a:ext cx="14493240" cy="805222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22BD3A-98BF-B2B2-04DE-9F26FA87CBEB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Solution Approach: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D83EF50-DB69-129D-DF1C-7D77A97910FF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71EA3B8-A379-9CDE-6DDE-0DF20736DF66}"/>
              </a:ext>
            </a:extLst>
          </p:cNvPr>
          <p:cNvSpPr/>
          <p:nvPr/>
        </p:nvSpPr>
        <p:spPr>
          <a:xfrm>
            <a:off x="2433644" y="3174803"/>
            <a:ext cx="4436045" cy="1580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1045376-A82D-F43F-AB06-4FE00FC16936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7D7FEC4-A174-812D-8FCA-717B45A72913}"/>
              </a:ext>
            </a:extLst>
          </p:cNvPr>
          <p:cNvSpPr/>
          <p:nvPr/>
        </p:nvSpPr>
        <p:spPr>
          <a:xfrm>
            <a:off x="7899580" y="3174803"/>
            <a:ext cx="4916168" cy="2155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6DF1350-C235-BE72-7466-521FF5D6E7AE}"/>
              </a:ext>
            </a:extLst>
          </p:cNvPr>
          <p:cNvSpPr/>
          <p:nvPr/>
        </p:nvSpPr>
        <p:spPr>
          <a:xfrm>
            <a:off x="1893027" y="1672908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8D6A61A-726E-1992-3EEB-F673B8A3ECB3}"/>
              </a:ext>
            </a:extLst>
          </p:cNvPr>
          <p:cNvSpPr/>
          <p:nvPr/>
        </p:nvSpPr>
        <p:spPr>
          <a:xfrm>
            <a:off x="7760712" y="1662652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402EE47-A86E-5735-EBBB-C112440841EA}"/>
              </a:ext>
            </a:extLst>
          </p:cNvPr>
          <p:cNvSpPr/>
          <p:nvPr/>
        </p:nvSpPr>
        <p:spPr>
          <a:xfrm>
            <a:off x="1904100" y="4552042"/>
            <a:ext cx="5277207" cy="901995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976A3-E57C-CDD2-73E1-876CD70A07AE}"/>
              </a:ext>
            </a:extLst>
          </p:cNvPr>
          <p:cNvSpPr txBox="1"/>
          <p:nvPr/>
        </p:nvSpPr>
        <p:spPr>
          <a:xfrm>
            <a:off x="2233561" y="2998034"/>
            <a:ext cx="331331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Data Collection: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72525"/>
                </a:solidFill>
                <a:effectLst/>
              </a:rPr>
              <a:t>Gather historical parking data</a:t>
            </a:r>
            <a:endParaRPr lang="en-US" b="0" dirty="0">
              <a:effectLst/>
            </a:endParaRPr>
          </a:p>
          <a:p>
            <a:br>
              <a:rPr lang="en-US" sz="2000" b="0" dirty="0">
                <a:effectLst/>
              </a:rPr>
            </a:b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29F2234-C6A6-B5C3-C568-3E416870BE82}"/>
              </a:ext>
            </a:extLst>
          </p:cNvPr>
          <p:cNvSpPr/>
          <p:nvPr/>
        </p:nvSpPr>
        <p:spPr>
          <a:xfrm>
            <a:off x="7760712" y="4619390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AD2C5-926F-F2CB-6FB9-8BDF8EBFF57C}"/>
              </a:ext>
            </a:extLst>
          </p:cNvPr>
          <p:cNvSpPr txBox="1"/>
          <p:nvPr/>
        </p:nvSpPr>
        <p:spPr>
          <a:xfrm>
            <a:off x="7899579" y="2848866"/>
            <a:ext cx="4155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72525"/>
                </a:solidFill>
                <a:effectLst/>
              </a:rPr>
              <a:t>Data Preprocessing</a:t>
            </a:r>
            <a:r>
              <a:rPr lang="en-US" sz="1800" b="1" i="0" u="none" strike="noStrike" dirty="0">
                <a:solidFill>
                  <a:srgbClr val="272525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dirty="0"/>
            </a:b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Clean and preprocess the collected 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EED65-7C7B-B657-AA44-9FD7B9D7F547}"/>
              </a:ext>
            </a:extLst>
          </p:cNvPr>
          <p:cNvSpPr txBox="1"/>
          <p:nvPr/>
        </p:nvSpPr>
        <p:spPr>
          <a:xfrm>
            <a:off x="2233562" y="5925466"/>
            <a:ext cx="4636128" cy="18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Model Selection and Training</a:t>
            </a:r>
            <a:r>
              <a:rPr lang="en-US" sz="1800" b="1" i="0" u="none" strike="noStrike" dirty="0">
                <a:solidFill>
                  <a:srgbClr val="272525"/>
                </a:solidFill>
                <a:effectLst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Select appropriate machine learning models for regression tasks, such as Linear Regression, Decision Trees.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79903-A15E-0F5B-E2D1-EF51B30A9604}"/>
              </a:ext>
            </a:extLst>
          </p:cNvPr>
          <p:cNvSpPr txBox="1"/>
          <p:nvPr/>
        </p:nvSpPr>
        <p:spPr>
          <a:xfrm>
            <a:off x="7899580" y="5925466"/>
            <a:ext cx="51383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72525"/>
                </a:solidFill>
                <a:effectLst/>
              </a:rPr>
              <a:t>Deployment: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72525"/>
                </a:solidFill>
                <a:effectLst/>
              </a:rPr>
              <a:t>Develop a web interface where users can input their location and desired time to receive parking availability predictions.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6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D4FD-C6FB-ABE1-79DA-86B1CE8A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3B7546F-D693-0B01-B6B9-0D543556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5D43313-7936-6F82-C1F9-40141282C730}"/>
              </a:ext>
            </a:extLst>
          </p:cNvPr>
          <p:cNvSpPr/>
          <p:nvPr/>
        </p:nvSpPr>
        <p:spPr>
          <a:xfrm>
            <a:off x="-30775" y="3567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39F8A75-1E23-BD51-36FE-BA245B28B27A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FF905CE-6298-95BC-0D3D-2E2EB8EFCF2E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5C80953-E60F-DA57-F997-36A4E4661946}"/>
              </a:ext>
            </a:extLst>
          </p:cNvPr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The development of an e-waste facility locator addresses a critical need in managing electronic waste efficiently, promoting environmental sustainability, and fostering responsible recycling practices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731E91A-8AB2-87F6-3BAF-BAEC0BE015DE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D5C9C01-095F-36C2-9EEA-08D6C8EB211A}"/>
              </a:ext>
            </a:extLst>
          </p:cNvPr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For startup investors, recognizing the potential of such ventures underscores the importance of investing in innovative solutions that align with environmental goals while offering promising returns on investment.</a:t>
            </a: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9A4D017-A08B-548D-1AB9-891797C732DC}"/>
              </a:ext>
            </a:extLst>
          </p:cNvPr>
          <p:cNvSpPr/>
          <p:nvPr/>
        </p:nvSpPr>
        <p:spPr>
          <a:xfrm>
            <a:off x="2007218" y="4757856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Predicting Street Parking Availability</a:t>
            </a:r>
            <a:endParaRPr lang="en-US" sz="2000" b="0" dirty="0">
              <a:effectLst/>
            </a:endParaRPr>
          </a:p>
          <a:p>
            <a:br>
              <a:rPr lang="en-US" sz="3200" dirty="0"/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76C2A6A-9536-BE5E-299A-B78A673B2687}"/>
              </a:ext>
            </a:extLst>
          </p:cNvPr>
          <p:cNvSpPr/>
          <p:nvPr/>
        </p:nvSpPr>
        <p:spPr>
          <a:xfrm>
            <a:off x="2152549" y="1653826"/>
            <a:ext cx="5277207" cy="888682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E-waste Facility Locator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D6C793B-44C3-D1C0-B3C9-CCC6EE66F163}"/>
              </a:ext>
            </a:extLst>
          </p:cNvPr>
          <p:cNvSpPr/>
          <p:nvPr/>
        </p:nvSpPr>
        <p:spPr>
          <a:xfrm>
            <a:off x="7760712" y="1672908"/>
            <a:ext cx="5277207" cy="878426"/>
          </a:xfrm>
          <a:prstGeom prst="chevron">
            <a:avLst>
              <a:gd name="adj" fmla="val 2490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Startup Management Strategy</a:t>
            </a:r>
            <a:br>
              <a:rPr lang="en-US" sz="2800" dirty="0"/>
            </a:b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090E6-8F57-0720-BD6E-F0B13F97C41C}"/>
              </a:ext>
            </a:extLst>
          </p:cNvPr>
          <p:cNvSpPr txBox="1"/>
          <p:nvPr/>
        </p:nvSpPr>
        <p:spPr>
          <a:xfrm>
            <a:off x="2152550" y="5993724"/>
            <a:ext cx="4959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272525"/>
                </a:solidFill>
                <a:effectLst/>
              </a:rPr>
              <a:t>By accurately predicting parking availability, we can help reduce traffic congestion, lower vehicle emissions, and improve the overall quality of life in urban areas.</a:t>
            </a: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1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6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23061" y="3409373"/>
            <a:ext cx="3614260" cy="1147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Thank you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677722"/>
            <a:ext cx="75710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Purpose of the Presentation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470535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presentation aims to elucidate the scope and intentions behind the E-waste Facility Locator and Interlink between Startup &amp; Investors Platform.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2037993" y="5666065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273975" y="5902047"/>
            <a:ext cx="31664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Environmental Growth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73975" y="6382464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Innovative solutions for sustainability and debris management.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666065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662267" y="5902047"/>
            <a:ext cx="3677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Entrepreneurial Excellence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62267" y="6382464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Strategies crafted for the success and agility of budding startups.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" y="-6548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18793" y="675322"/>
            <a:ext cx="83397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Mini Project Ideas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18793" y="169021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Dive into an overview of initiatives that seek to revolutionize waste management and streamline startup operations.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43842" y="4293155"/>
            <a:ext cx="3833216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E-waste Locator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43842" y="5104924"/>
            <a:ext cx="4915018" cy="672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digital platform guiding disposal and recycling of electronic waste.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63133" y="4324706"/>
            <a:ext cx="22520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Startup Strategy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063133" y="5043815"/>
            <a:ext cx="43966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toolkit fostering organizational and strategic growth for new ventures.</a:t>
            </a:r>
            <a:endParaRPr lang="en-US" sz="17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AFC63-B93E-EC57-4216-8D83369E244A}"/>
              </a:ext>
            </a:extLst>
          </p:cNvPr>
          <p:cNvSpPr txBox="1"/>
          <p:nvPr/>
        </p:nvSpPr>
        <p:spPr>
          <a:xfrm>
            <a:off x="10220919" y="4809738"/>
            <a:ext cx="4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Predicting the availability of</a:t>
            </a:r>
          </a:p>
          <a:p>
            <a:r>
              <a:rPr lang="en-US" dirty="0"/>
              <a:t>street parking spots in a</a:t>
            </a:r>
          </a:p>
          <a:p>
            <a:r>
              <a:rPr lang="en-US" dirty="0"/>
              <a:t>given area at a specific time</a:t>
            </a:r>
          </a:p>
          <a:p>
            <a:r>
              <a:rPr lang="en-US" dirty="0"/>
              <a:t>involves creating a machine</a:t>
            </a:r>
          </a:p>
          <a:p>
            <a:r>
              <a:rPr lang="en-US" dirty="0"/>
              <a:t>learning model that can</a:t>
            </a:r>
          </a:p>
          <a:p>
            <a:r>
              <a:rPr lang="en-US" dirty="0"/>
              <a:t>finding an empty parking</a:t>
            </a:r>
          </a:p>
          <a:p>
            <a:r>
              <a:rPr lang="en-US" dirty="0"/>
              <a:t>spot at different locations</a:t>
            </a:r>
          </a:p>
          <a:p>
            <a:r>
              <a:rPr lang="en-US" dirty="0"/>
              <a:t>and 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99D36-8EA6-6E39-AB32-B4A3A186A98D}"/>
              </a:ext>
            </a:extLst>
          </p:cNvPr>
          <p:cNvSpPr txBox="1"/>
          <p:nvPr/>
        </p:nvSpPr>
        <p:spPr>
          <a:xfrm>
            <a:off x="10260904" y="3826430"/>
            <a:ext cx="4018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Predicting</a:t>
            </a:r>
          </a:p>
          <a:p>
            <a:r>
              <a:rPr lang="en-US" sz="2400" b="1" dirty="0"/>
              <a:t>Street Parking</a:t>
            </a:r>
          </a:p>
          <a:p>
            <a:r>
              <a:rPr lang="en-US" sz="2400" b="1" dirty="0"/>
              <a:t>Availability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-6227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5yhh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60626" y="193713"/>
            <a:ext cx="65091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E-waste Facility Locator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310419" y="936696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Introducing a tech-solution to efficiently connect consumers with local e-waste facilities, promoting responsible disposal and recycling.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810476" y="1737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1</a:t>
            </a:r>
          </a:p>
        </p:txBody>
      </p:sp>
      <p:sp>
        <p:nvSpPr>
          <p:cNvPr id="8" name="Text 4"/>
          <p:cNvSpPr/>
          <p:nvPr/>
        </p:nvSpPr>
        <p:spPr>
          <a:xfrm>
            <a:off x="4130040" y="3628905"/>
            <a:ext cx="678418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4310419" y="1737716"/>
            <a:ext cx="30825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𝐋𝐨𝐜𝐚𝐭𝐢𝐨𝐧-𝐁𝐚𝐬𝐞𝐝 𝐄-𝐖𝐚𝐬𝐭𝐞 𝐅𝐚𝐜𝐢𝐥𝐢𝐭𝐲 𝐋𝐨𝐜𝐚𝐭𝐨𝐫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310419" y="210025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enables to find the nearest E-Waste Facility Center.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3748444" y="29459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3880127" y="2967905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4397454" y="3002553"/>
            <a:ext cx="27218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𝐄𝐧𝐡𝐚𝐧𝐜𝐢𝐧𝐠 𝐅𝐚𝐜𝐢𝐥𝐢𝐭𝐲 𝐈𝐧𝐬𝐢𝐠𝐡𝐭𝐬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490799" y="3330662"/>
            <a:ext cx="9560481" cy="1503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provides valuable insights to E-Waste Facility Centers with unstable customer interactions, helping them improve their services and operations.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3824228" y="40005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3930372" y="3946039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4372452" y="40808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𝐌𝐋 𝐚𝐧𝐝 𝐀𝐈-𝐃𝐫𝐢𝐯𝐞𝐧 𝐂𝐫𝐞𝐝𝐢𝐭 𝐏𝐨𝐢𝐧𝐭𝐬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4370486" y="4385217"/>
            <a:ext cx="10122754" cy="1994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calculate credit points based on the quality and type of e-waste and the precious metals within it. Users can redeem these points for discounts, deals, coupons, and prizes in third-party apps.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 flipH="1">
            <a:off x="3827442" y="5258067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3955613" y="5258067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4421622" y="5297354"/>
            <a:ext cx="23633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𝐑𝐚𝐢𝐬𝐢𝐧𝐠 𝐀𝐰𝐚𝐫𝐞𝐧𝐞𝐬𝐬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4421623" y="5640374"/>
            <a:ext cx="9375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 website doesn't stop at functionality – it also spreads awareness among users and citizens through up-to-date news articles.</a:t>
            </a:r>
          </a:p>
          <a:p>
            <a:pPr>
              <a:lnSpc>
                <a:spcPts val="2799"/>
              </a:lnSpc>
            </a:pPr>
            <a:endParaRPr lang="en-US" sz="2400" dirty="0"/>
          </a:p>
          <a:p>
            <a:pPr marL="0" indent="0">
              <a:lnSpc>
                <a:spcPts val="2799"/>
              </a:lnSpc>
              <a:buNone/>
            </a:pPr>
            <a:endParaRPr lang="en-US" sz="2800" b="1" dirty="0"/>
          </a:p>
        </p:txBody>
      </p:sp>
      <p:sp>
        <p:nvSpPr>
          <p:cNvPr id="23" name="Shape 15">
            <a:extLst>
              <a:ext uri="{FF2B5EF4-FFF2-40B4-BE49-F238E27FC236}">
                <a16:creationId xmlns:a16="http://schemas.microsoft.com/office/drawing/2014/main" id="{C13D6B03-7047-602C-FC43-BBF35B3C3EB7}"/>
              </a:ext>
            </a:extLst>
          </p:cNvPr>
          <p:cNvSpPr/>
          <p:nvPr/>
        </p:nvSpPr>
        <p:spPr>
          <a:xfrm flipH="1">
            <a:off x="3827442" y="6442643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20EAA-9D24-34F6-0137-FA6466E91C5A}"/>
              </a:ext>
            </a:extLst>
          </p:cNvPr>
          <p:cNvSpPr txBox="1"/>
          <p:nvPr/>
        </p:nvSpPr>
        <p:spPr>
          <a:xfrm>
            <a:off x="4324170" y="6436114"/>
            <a:ext cx="5293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𝐄𝐚𝐬𝐲 𝐁𝐨𝐨𝐤𝐢𝐧𝐠 𝐨𝐟 𝐄-𝐖𝐚𝐬𝐭𝐞 𝐏𝐢𝐜𝐤𝐮𝐩𝐬</a:t>
            </a:r>
            <a:endParaRPr lang="en-US" sz="2400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D717F-813C-51A7-FB88-49D7D9C795E9}"/>
              </a:ext>
            </a:extLst>
          </p:cNvPr>
          <p:cNvSpPr txBox="1"/>
          <p:nvPr/>
        </p:nvSpPr>
        <p:spPr>
          <a:xfrm>
            <a:off x="4372452" y="6842360"/>
            <a:ext cx="967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Schedule appointments for E-Waste pickups effortlessly. AI and ML algorithms classify uploaded images of the devices, ensuring the right vehicle is dispatched for collection.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82" y="595"/>
            <a:ext cx="14630400" cy="896862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sz="1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818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49967" y="427673"/>
            <a:ext cx="357258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Solution Approach</a:t>
            </a:r>
            <a:endParaRPr lang="en-US" sz="3062" dirty="0"/>
          </a:p>
        </p:txBody>
      </p:sp>
      <p:sp>
        <p:nvSpPr>
          <p:cNvPr id="6" name="Text 2"/>
          <p:cNvSpPr/>
          <p:nvPr/>
        </p:nvSpPr>
        <p:spPr>
          <a:xfrm>
            <a:off x="5449967" y="1146929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create a more comprehensive and engaging e-waste facility locator platform that not only helps users find disposal but also encourages active participation in e-waste recycling efforts.</a:t>
            </a:r>
            <a:endParaRPr lang="en-US" sz="1225" dirty="0"/>
          </a:p>
        </p:txBody>
      </p:sp>
      <p:sp>
        <p:nvSpPr>
          <p:cNvPr id="7" name="Shape 3"/>
          <p:cNvSpPr/>
          <p:nvPr/>
        </p:nvSpPr>
        <p:spPr>
          <a:xfrm>
            <a:off x="5667732" y="1819275"/>
            <a:ext cx="45719" cy="4728329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858173" y="210008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5508248" y="194071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635764" y="1969770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1" name="Text 7"/>
          <p:cNvSpPr/>
          <p:nvPr/>
        </p:nvSpPr>
        <p:spPr>
          <a:xfrm>
            <a:off x="6538674" y="1974771"/>
            <a:ext cx="259258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2000" b="1" i="0" dirty="0">
                <a:effectLst/>
              </a:rPr>
              <a:t>find the nearest E-Waste Facility Center</a:t>
            </a: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 </a:t>
            </a:r>
            <a:endParaRPr lang="en-US" sz="2000" b="1" dirty="0"/>
          </a:p>
        </p:txBody>
      </p:sp>
      <p:sp>
        <p:nvSpPr>
          <p:cNvPr id="12" name="Shape 8"/>
          <p:cNvSpPr/>
          <p:nvPr/>
        </p:nvSpPr>
        <p:spPr>
          <a:xfrm>
            <a:off x="5858173" y="2809577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508248" y="265021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5615285" y="2679263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6538674" y="2684264"/>
            <a:ext cx="190547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Gamification Elements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16" name="Shape 12"/>
          <p:cNvSpPr/>
          <p:nvPr/>
        </p:nvSpPr>
        <p:spPr>
          <a:xfrm>
            <a:off x="5858173" y="351907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5508248" y="335970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5613261" y="3388757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5"/>
          <p:cNvSpPr/>
          <p:nvPr/>
        </p:nvSpPr>
        <p:spPr>
          <a:xfrm>
            <a:off x="6538674" y="3393758"/>
            <a:ext cx="393465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Notification System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0" name="Shape 16"/>
          <p:cNvSpPr/>
          <p:nvPr/>
        </p:nvSpPr>
        <p:spPr>
          <a:xfrm>
            <a:off x="5858173" y="422856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508248" y="406919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5609689" y="4098250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3" name="Text 19"/>
          <p:cNvSpPr/>
          <p:nvPr/>
        </p:nvSpPr>
        <p:spPr>
          <a:xfrm>
            <a:off x="6538674" y="4103251"/>
            <a:ext cx="444686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4" name="Shape 20"/>
          <p:cNvSpPr/>
          <p:nvPr/>
        </p:nvSpPr>
        <p:spPr>
          <a:xfrm>
            <a:off x="5858173" y="493805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5508248" y="477869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5616595" y="4807744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7" name="Text 23"/>
          <p:cNvSpPr/>
          <p:nvPr/>
        </p:nvSpPr>
        <p:spPr>
          <a:xfrm>
            <a:off x="6538674" y="4812744"/>
            <a:ext cx="219229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8" name="Shape 24"/>
          <p:cNvSpPr/>
          <p:nvPr/>
        </p:nvSpPr>
        <p:spPr>
          <a:xfrm>
            <a:off x="5858173" y="564755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5"/>
          <p:cNvSpPr/>
          <p:nvPr/>
        </p:nvSpPr>
        <p:spPr>
          <a:xfrm>
            <a:off x="5508248" y="548818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6"/>
          <p:cNvSpPr/>
          <p:nvPr/>
        </p:nvSpPr>
        <p:spPr>
          <a:xfrm>
            <a:off x="5610523" y="5517237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1" name="Text 27"/>
          <p:cNvSpPr/>
          <p:nvPr/>
        </p:nvSpPr>
        <p:spPr>
          <a:xfrm>
            <a:off x="6538674" y="5522238"/>
            <a:ext cx="194048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32" name="Shape 28"/>
          <p:cNvSpPr/>
          <p:nvPr/>
        </p:nvSpPr>
        <p:spPr>
          <a:xfrm>
            <a:off x="5858173" y="635704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9"/>
          <p:cNvSpPr/>
          <p:nvPr/>
        </p:nvSpPr>
        <p:spPr>
          <a:xfrm>
            <a:off x="5508248" y="619767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0"/>
          <p:cNvSpPr/>
          <p:nvPr/>
        </p:nvSpPr>
        <p:spPr>
          <a:xfrm>
            <a:off x="5618262" y="6226731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5" name="Text 31"/>
          <p:cNvSpPr/>
          <p:nvPr/>
        </p:nvSpPr>
        <p:spPr>
          <a:xfrm>
            <a:off x="6436400" y="5466977"/>
            <a:ext cx="1719740" cy="432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Social Sharing</a:t>
            </a:r>
            <a:endParaRPr lang="en-US" sz="2000" dirty="0"/>
          </a:p>
        </p:txBody>
      </p:sp>
      <p:sp>
        <p:nvSpPr>
          <p:cNvPr id="38" name="Text 34"/>
          <p:cNvSpPr/>
          <p:nvPr/>
        </p:nvSpPr>
        <p:spPr>
          <a:xfrm>
            <a:off x="5605998" y="6936224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39" name="Text 35"/>
          <p:cNvSpPr/>
          <p:nvPr/>
        </p:nvSpPr>
        <p:spPr>
          <a:xfrm>
            <a:off x="6509564" y="4835292"/>
            <a:ext cx="1436131" cy="286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Live Chat Bot Support</a:t>
            </a:r>
            <a:endParaRPr lang="en-US" sz="2000" dirty="0"/>
          </a:p>
        </p:txBody>
      </p:sp>
      <p:sp>
        <p:nvSpPr>
          <p:cNvPr id="42" name="Text 38"/>
          <p:cNvSpPr/>
          <p:nvPr/>
        </p:nvSpPr>
        <p:spPr>
          <a:xfrm>
            <a:off x="5609927" y="7645718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43" name="Text 39"/>
          <p:cNvSpPr/>
          <p:nvPr/>
        </p:nvSpPr>
        <p:spPr>
          <a:xfrm>
            <a:off x="6368266" y="6254829"/>
            <a:ext cx="3350895" cy="578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i="0" dirty="0">
                <a:effectLst/>
              </a:rPr>
              <a:t>Schedule appointments for E-Waste pickups </a:t>
            </a:r>
            <a:endParaRPr lang="en-US" sz="2000" b="1" dirty="0"/>
          </a:p>
        </p:txBody>
      </p:sp>
      <p:sp>
        <p:nvSpPr>
          <p:cNvPr id="44" name="Text 40"/>
          <p:cNvSpPr/>
          <p:nvPr/>
        </p:nvSpPr>
        <p:spPr>
          <a:xfrm>
            <a:off x="6538674" y="7986951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234803-3B76-1A12-62AA-EA25D22C671D}"/>
              </a:ext>
            </a:extLst>
          </p:cNvPr>
          <p:cNvSpPr txBox="1"/>
          <p:nvPr/>
        </p:nvSpPr>
        <p:spPr>
          <a:xfrm>
            <a:off x="6402527" y="4023152"/>
            <a:ext cx="451931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04800"/>
            <a:ext cx="14630400" cy="8534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446" y="621804"/>
            <a:ext cx="7692628" cy="2104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4"/>
              </a:lnSpc>
              <a:buNone/>
            </a:pPr>
            <a:r>
              <a:rPr lang="en-US" sz="457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 Interlink between startup and investors </a:t>
            </a:r>
            <a:endParaRPr lang="en-US" sz="4572" dirty="0"/>
          </a:p>
        </p:txBody>
      </p:sp>
      <p:sp>
        <p:nvSpPr>
          <p:cNvPr id="6" name="Text 2"/>
          <p:cNvSpPr/>
          <p:nvPr/>
        </p:nvSpPr>
        <p:spPr>
          <a:xfrm>
            <a:off x="6044446" y="2524842"/>
            <a:ext cx="7692628" cy="256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In the fast-paced world of entrepreneurship, startups often struggle to find suitable investors who share their vision and can fuel their growth.</a:t>
            </a:r>
          </a:p>
          <a:p>
            <a:pPr algn="l"/>
            <a:endParaRPr lang="en-US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startup-investor landscape is fragmented, lacking a centralized platform for efficient connections and collaboration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Focus on Facilitating Efficient Collaboration and Growth.</a:t>
            </a:r>
            <a:endParaRPr lang="en-US" i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259830" y="6619161"/>
            <a:ext cx="2139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gs</a:t>
            </a:r>
            <a:endParaRPr lang="en-US" sz="115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3302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99330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31907" y="290513"/>
            <a:ext cx="367164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Developing Process of interlink between startup and investors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5667732" y="1146929"/>
            <a:ext cx="31075" cy="8358426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858173" y="142773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508248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635764" y="1297424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6538674" y="1302425"/>
            <a:ext cx="158234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Research</a:t>
            </a:r>
            <a:endParaRPr lang="en-US" sz="1531" dirty="0"/>
          </a:p>
        </p:txBody>
      </p:sp>
      <p:sp>
        <p:nvSpPr>
          <p:cNvPr id="11" name="Shape 7"/>
          <p:cNvSpPr/>
          <p:nvPr/>
        </p:nvSpPr>
        <p:spPr>
          <a:xfrm>
            <a:off x="5858173" y="213723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508248" y="197786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5615285" y="2006917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0"/>
          <p:cNvSpPr/>
          <p:nvPr/>
        </p:nvSpPr>
        <p:spPr>
          <a:xfrm>
            <a:off x="6538674" y="2011918"/>
            <a:ext cx="332898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Choose the Right Technology Stack</a:t>
            </a:r>
            <a:endParaRPr lang="en-US" sz="1531" dirty="0"/>
          </a:p>
        </p:txBody>
      </p:sp>
      <p:sp>
        <p:nvSpPr>
          <p:cNvPr id="15" name="Shape 11"/>
          <p:cNvSpPr/>
          <p:nvPr/>
        </p:nvSpPr>
        <p:spPr>
          <a:xfrm>
            <a:off x="5858173" y="284672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5508248" y="268736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5613261" y="2716411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4"/>
          <p:cNvSpPr/>
          <p:nvPr/>
        </p:nvSpPr>
        <p:spPr>
          <a:xfrm>
            <a:off x="6538674" y="272141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 UI</a:t>
            </a:r>
            <a:endParaRPr lang="en-US" sz="1531" dirty="0"/>
          </a:p>
        </p:txBody>
      </p:sp>
      <p:sp>
        <p:nvSpPr>
          <p:cNvPr id="19" name="Shape 15"/>
          <p:cNvSpPr/>
          <p:nvPr/>
        </p:nvSpPr>
        <p:spPr>
          <a:xfrm>
            <a:off x="5858173" y="355621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5508248" y="339685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5609689" y="3425904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2" name="Text 18"/>
          <p:cNvSpPr/>
          <p:nvPr/>
        </p:nvSpPr>
        <p:spPr>
          <a:xfrm>
            <a:off x="6538674" y="3430905"/>
            <a:ext cx="1568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Database Design</a:t>
            </a:r>
            <a:endParaRPr lang="en-US" sz="1531" dirty="0"/>
          </a:p>
        </p:txBody>
      </p:sp>
      <p:sp>
        <p:nvSpPr>
          <p:cNvPr id="23" name="Shape 19"/>
          <p:cNvSpPr/>
          <p:nvPr/>
        </p:nvSpPr>
        <p:spPr>
          <a:xfrm>
            <a:off x="5858173" y="426571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5508248" y="410634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5616595" y="4135398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6" name="Text 22"/>
          <p:cNvSpPr/>
          <p:nvPr/>
        </p:nvSpPr>
        <p:spPr>
          <a:xfrm>
            <a:off x="6538674" y="4140398"/>
            <a:ext cx="372749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Authentication and Authorization</a:t>
            </a:r>
            <a:endParaRPr lang="en-US" sz="1531" dirty="0"/>
          </a:p>
        </p:txBody>
      </p:sp>
      <p:sp>
        <p:nvSpPr>
          <p:cNvPr id="27" name="Shape 23"/>
          <p:cNvSpPr/>
          <p:nvPr/>
        </p:nvSpPr>
        <p:spPr>
          <a:xfrm>
            <a:off x="5858173" y="497520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4"/>
          <p:cNvSpPr/>
          <p:nvPr/>
        </p:nvSpPr>
        <p:spPr>
          <a:xfrm>
            <a:off x="5508248" y="481584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5610523" y="4844891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0" name="Text 26"/>
          <p:cNvSpPr/>
          <p:nvPr/>
        </p:nvSpPr>
        <p:spPr>
          <a:xfrm>
            <a:off x="6538674" y="4849892"/>
            <a:ext cx="411611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Pitch Submission and Matching Algorithms</a:t>
            </a:r>
            <a:endParaRPr lang="en-US" sz="1531" dirty="0"/>
          </a:p>
        </p:txBody>
      </p:sp>
      <p:sp>
        <p:nvSpPr>
          <p:cNvPr id="31" name="Shape 27"/>
          <p:cNvSpPr/>
          <p:nvPr/>
        </p:nvSpPr>
        <p:spPr>
          <a:xfrm>
            <a:off x="5858173" y="568469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8"/>
          <p:cNvSpPr/>
          <p:nvPr/>
        </p:nvSpPr>
        <p:spPr>
          <a:xfrm>
            <a:off x="5508248" y="55253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9"/>
          <p:cNvSpPr/>
          <p:nvPr/>
        </p:nvSpPr>
        <p:spPr>
          <a:xfrm>
            <a:off x="5618262" y="5554385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4" name="Text 30"/>
          <p:cNvSpPr/>
          <p:nvPr/>
        </p:nvSpPr>
        <p:spPr>
          <a:xfrm>
            <a:off x="6538674" y="5559385"/>
            <a:ext cx="172938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Messaging System</a:t>
            </a:r>
            <a:endParaRPr lang="en-US" sz="1531" dirty="0"/>
          </a:p>
        </p:txBody>
      </p:sp>
      <p:sp>
        <p:nvSpPr>
          <p:cNvPr id="35" name="Shape 31"/>
          <p:cNvSpPr/>
          <p:nvPr/>
        </p:nvSpPr>
        <p:spPr>
          <a:xfrm>
            <a:off x="5858173" y="639419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2"/>
          <p:cNvSpPr/>
          <p:nvPr/>
        </p:nvSpPr>
        <p:spPr>
          <a:xfrm>
            <a:off x="5508248" y="623482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3"/>
          <p:cNvSpPr/>
          <p:nvPr/>
        </p:nvSpPr>
        <p:spPr>
          <a:xfrm>
            <a:off x="5605998" y="6263878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8</a:t>
            </a:r>
            <a:endParaRPr lang="en-US" sz="1837" dirty="0"/>
          </a:p>
        </p:txBody>
      </p:sp>
      <p:sp>
        <p:nvSpPr>
          <p:cNvPr id="38" name="Text 34"/>
          <p:cNvSpPr/>
          <p:nvPr/>
        </p:nvSpPr>
        <p:spPr>
          <a:xfrm>
            <a:off x="6538674" y="6268879"/>
            <a:ext cx="229016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Document Management</a:t>
            </a:r>
            <a:endParaRPr lang="en-US" sz="1531" dirty="0"/>
          </a:p>
        </p:txBody>
      </p:sp>
      <p:sp>
        <p:nvSpPr>
          <p:cNvPr id="39" name="Shape 35"/>
          <p:cNvSpPr/>
          <p:nvPr/>
        </p:nvSpPr>
        <p:spPr>
          <a:xfrm>
            <a:off x="5858173" y="710368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6"/>
          <p:cNvSpPr/>
          <p:nvPr/>
        </p:nvSpPr>
        <p:spPr>
          <a:xfrm>
            <a:off x="5508248" y="694432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5609927" y="6973372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9</a:t>
            </a:r>
            <a:endParaRPr lang="en-US" sz="1837" dirty="0"/>
          </a:p>
        </p:txBody>
      </p:sp>
      <p:sp>
        <p:nvSpPr>
          <p:cNvPr id="42" name="Text 38"/>
          <p:cNvSpPr/>
          <p:nvPr/>
        </p:nvSpPr>
        <p:spPr>
          <a:xfrm>
            <a:off x="6538674" y="69783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</a:t>
            </a:r>
            <a:endParaRPr lang="en-US" sz="1531" dirty="0"/>
          </a:p>
        </p:txBody>
      </p:sp>
      <p:sp>
        <p:nvSpPr>
          <p:cNvPr id="43" name="Shape 39"/>
          <p:cNvSpPr/>
          <p:nvPr/>
        </p:nvSpPr>
        <p:spPr>
          <a:xfrm>
            <a:off x="5858173" y="781317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0"/>
          <p:cNvSpPr/>
          <p:nvPr/>
        </p:nvSpPr>
        <p:spPr>
          <a:xfrm>
            <a:off x="5508248" y="765381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1"/>
          <p:cNvSpPr/>
          <p:nvPr/>
        </p:nvSpPr>
        <p:spPr>
          <a:xfrm>
            <a:off x="5552301" y="7682865"/>
            <a:ext cx="26169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10</a:t>
            </a:r>
            <a:endParaRPr lang="en-US" sz="1837" dirty="0"/>
          </a:p>
        </p:txBody>
      </p:sp>
      <p:sp>
        <p:nvSpPr>
          <p:cNvPr id="46" name="Text 42"/>
          <p:cNvSpPr/>
          <p:nvPr/>
        </p:nvSpPr>
        <p:spPr>
          <a:xfrm>
            <a:off x="6538674" y="7687866"/>
            <a:ext cx="259532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Support and Feedback</a:t>
            </a:r>
            <a:endParaRPr lang="en-US" sz="1531" dirty="0"/>
          </a:p>
        </p:txBody>
      </p:sp>
      <p:sp>
        <p:nvSpPr>
          <p:cNvPr id="47" name="Shape 43"/>
          <p:cNvSpPr/>
          <p:nvPr/>
        </p:nvSpPr>
        <p:spPr>
          <a:xfrm>
            <a:off x="5858173" y="852267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4"/>
          <p:cNvSpPr/>
          <p:nvPr/>
        </p:nvSpPr>
        <p:spPr>
          <a:xfrm>
            <a:off x="5508248" y="836330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5"/>
          <p:cNvSpPr/>
          <p:nvPr/>
        </p:nvSpPr>
        <p:spPr>
          <a:xfrm>
            <a:off x="5587425" y="8392358"/>
            <a:ext cx="19157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11</a:t>
            </a:r>
            <a:endParaRPr lang="en-US" sz="1837" dirty="0"/>
          </a:p>
        </p:txBody>
      </p:sp>
      <p:sp>
        <p:nvSpPr>
          <p:cNvPr id="50" name="Text 46"/>
          <p:cNvSpPr/>
          <p:nvPr/>
        </p:nvSpPr>
        <p:spPr>
          <a:xfrm>
            <a:off x="6538674" y="8397359"/>
            <a:ext cx="18766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Iterate and Improve</a:t>
            </a:r>
            <a:endParaRPr lang="en-US" sz="1531" dirty="0"/>
          </a:p>
        </p:txBody>
      </p:sp>
      <p:sp>
        <p:nvSpPr>
          <p:cNvPr id="51" name="Shape 47"/>
          <p:cNvSpPr/>
          <p:nvPr/>
        </p:nvSpPr>
        <p:spPr>
          <a:xfrm>
            <a:off x="5858173" y="9232166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8"/>
          <p:cNvSpPr/>
          <p:nvPr/>
        </p:nvSpPr>
        <p:spPr>
          <a:xfrm>
            <a:off x="5508248" y="907280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49"/>
          <p:cNvSpPr/>
          <p:nvPr/>
        </p:nvSpPr>
        <p:spPr>
          <a:xfrm>
            <a:off x="5567898" y="9101852"/>
            <a:ext cx="23050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12</a:t>
            </a:r>
            <a:endParaRPr lang="en-US" sz="1837" dirty="0"/>
          </a:p>
        </p:txBody>
      </p:sp>
      <p:sp>
        <p:nvSpPr>
          <p:cNvPr id="54" name="Text 50"/>
          <p:cNvSpPr/>
          <p:nvPr/>
        </p:nvSpPr>
        <p:spPr>
          <a:xfrm>
            <a:off x="6538674" y="9106853"/>
            <a:ext cx="200548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Building</a:t>
            </a:r>
            <a:endParaRPr lang="en-US" sz="153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3840" y="792479"/>
            <a:ext cx="14295120" cy="732758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2037993" y="13437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713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Homepage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:- 1.Clean Landing Page 2. Navigation Bar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8155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Profile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User Dashboard 2. Profile Customization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598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Pitch Submission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Form Interface 2. Validation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37040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Investor Interaction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Expression of interest 2. Match Pitches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1482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Notifications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Real-time alerts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5924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Messaging system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:- 1.Inbox design 2. Threaded Conversations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0367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502497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Feedback Mechanism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Rating System 2. User Surveys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93394" y="5568196"/>
            <a:ext cx="10199013" cy="712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Analytics Dashboard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Metrics Display 2. Data Visualization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53045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518A-3FB1-E007-37F6-5E729FF32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07D382-F786-8BDF-9C0F-DF582D19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E3DFF15-0736-FB9C-02A5-4AFA02C6D983}"/>
              </a:ext>
            </a:extLst>
          </p:cNvPr>
          <p:cNvSpPr/>
          <p:nvPr/>
        </p:nvSpPr>
        <p:spPr>
          <a:xfrm>
            <a:off x="2375972" y="3281956"/>
            <a:ext cx="9587428" cy="426473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BB7F47-0AFE-A4CD-625C-EEC3C000CC67}"/>
              </a:ext>
            </a:extLst>
          </p:cNvPr>
          <p:cNvSpPr/>
          <p:nvPr/>
        </p:nvSpPr>
        <p:spPr>
          <a:xfrm>
            <a:off x="1893027" y="507106"/>
            <a:ext cx="7268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A55BD5E-AE23-BF0C-7FEA-28CE0800A0B3}"/>
              </a:ext>
            </a:extLst>
          </p:cNvPr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C37364B-3E77-3C43-1E4C-FC6566719B08}"/>
              </a:ext>
            </a:extLst>
          </p:cNvPr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B8971AC-A29C-A3E0-ADF1-9C4C0E78B597}"/>
              </a:ext>
            </a:extLst>
          </p:cNvPr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70E335E-EA01-7736-B2E0-2E9C2031008F}"/>
              </a:ext>
            </a:extLst>
          </p:cNvPr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73B16-BC36-4D4A-841A-2F547339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55" y="3357588"/>
            <a:ext cx="7515146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8305D-F903-322C-9DC3-8D49C655FC49}"/>
              </a:ext>
            </a:extLst>
          </p:cNvPr>
          <p:cNvSpPr txBox="1"/>
          <p:nvPr/>
        </p:nvSpPr>
        <p:spPr>
          <a:xfrm>
            <a:off x="2662361" y="1805715"/>
            <a:ext cx="68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3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. Predicting Street Parking Availability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432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853</Words>
  <Application>Microsoft Office PowerPoint</Application>
  <PresentationFormat>Custom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Eudoxus Sans</vt:lpstr>
      <vt:lpstr>p22-mackinac-pro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Sonali Kotlapure</cp:lastModifiedBy>
  <cp:revision>4</cp:revision>
  <dcterms:created xsi:type="dcterms:W3CDTF">2024-02-06T18:48:44Z</dcterms:created>
  <dcterms:modified xsi:type="dcterms:W3CDTF">2024-02-07T07:13:46Z</dcterms:modified>
</cp:coreProperties>
</file>